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0" r:id="rId6"/>
    <p:sldId id="261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eg>
</file>

<file path=ppt/media/image5.pn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05B0A-E9E9-DB95-F49B-B9A6D7033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157ECC-AFA7-A943-E5FA-53485C1966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7E846-DD21-8F78-1638-2D51DBC5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44307-D1C8-5B2F-9C4C-3F2263CCD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ECA6C-979F-0654-BFAC-6C5C4038F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55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D3151-B941-5FE6-65D3-A4DBA43C2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91EB07-9B97-223C-5D9A-AC54629450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A2F03-8D16-6328-C1D5-30A623441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BB8E5-0250-FE98-86D5-941E7FA2D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F5D7F-0CDF-56AA-8B55-A47B00FED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7462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C9F7BD-8E87-1DC1-5D12-5002608125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8CF1E9-2EEE-3DF1-A43D-49110E41E4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A1013-163C-69B2-BE99-52975553E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22685-870F-BE98-FE7E-3DCAD59A2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32C2C-E468-59DD-0768-F6C694EE6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45638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39212-9089-9471-7A65-BCD3443F8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DC5FE-C73E-3F2C-FE73-CE981DFA1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19E3-46F2-1491-C635-4E724DFF0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0EA4A-8E20-82B7-1908-4CABE68EA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9075C-A8D6-F27C-3339-66763E691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56616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C9015-38F9-2BED-1C9B-D06F61995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E8F907-F204-D8B3-B748-660D0C43E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7FBA5-A2ED-6774-32C7-D052B943A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33FFA-2FDB-B7C5-FA95-45D5D56E1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334D3-8993-97C2-EF88-B128314C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197146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375CF-FD61-C441-980B-296191B15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6D7A7-F14A-18D5-26F0-CDA2F9C828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CAE0F0-2885-5A35-9C89-D84FE241D4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514A2-8651-2E22-3CEB-C80BE0F90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ADA34-98D9-7726-352B-7099E4D83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B192B0-DA52-1EAA-8382-8F0614024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25121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75EDF-F70B-C5C9-9DBF-C033A3996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61541-2675-5351-D1DA-2E7B9D065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24848-6A7F-53F9-1D14-FE1CBE3644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19A5EF-BC0E-4515-562D-1148873D7D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EA00BE-9399-1004-161B-65F74F42E1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B9B489-78C9-42A2-A925-79E2D78AA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6F5A03-B716-DA4C-F7C0-978A7328D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8E578B-0913-8C8F-DF30-E5F6B5D66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156003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B1A8B-0FE5-450E-9EA3-D1EE58CAE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D2B1EB-52C9-2536-0E11-58EA2290C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7DDB06-7855-8A9E-82D9-CBBD667FE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2B133F-4C92-5371-F2FC-0722EDFC0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611865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4EC412-8964-E903-FB88-B942B61EF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46E435-3E32-2569-B457-41677121E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A56B9-BFDC-312A-B5B1-F8EB277AC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70625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1D986-537B-7C83-20FB-0F850B54D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B8CFC-7560-3E0A-A896-F880320A7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3EFD33-D16E-3FBF-6258-B0387660F4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80B87-8392-5DAD-FA59-0BC87C997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F0533D-4C50-4DAA-8BBB-0968B4836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21CAA8-44A8-C30E-8C50-A8E67C7E1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6237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ACF53-65A1-D60B-5EB4-227EAAA19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4F3896-BA1C-0A67-A15B-B2E52F09EE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7801F4-BBD6-5A9F-0094-D905E35584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B8A0D-F76C-47AA-107A-28E47D2FD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EF6957-D6E8-9793-1118-3F0C41CF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B064F-B909-A3AB-4390-7C482CECA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28769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EB0B49-4933-528F-409E-FDBD5D69D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3BF97E-DD89-9E4A-72AB-ED6241562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6CF9B-B6AF-D811-33FB-C623C46FA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712EB-0A7C-45BE-AB51-E56836668C8D}" type="datetimeFigureOut">
              <a:rPr lang="en-US" smtClean="0"/>
              <a:t>27-Jan-25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956F5-019F-8A2E-6C7E-937F6D9DD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CC152C-E786-6792-2BBB-CEF775A34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3702D-F0F0-4F69-B476-8D481F3C6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90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90EF7-C5A8-C683-664A-52155483D1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132114"/>
            <a:ext cx="6248400" cy="1317172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ADVENTURE WORKS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F55EF-B4A8-C701-1C2C-40CE8685B1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857" y="2362199"/>
            <a:ext cx="5529943" cy="533400"/>
          </a:xfrm>
        </p:spPr>
        <p:txBody>
          <a:bodyPr>
            <a:noAutofit/>
          </a:bodyPr>
          <a:lstStyle/>
          <a:p>
            <a:pPr algn="l"/>
            <a:r>
              <a:rPr lang="en-US" sz="4000" b="1" dirty="0">
                <a:solidFill>
                  <a:srgbClr val="B2DE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PROJECT DONE BY</a:t>
            </a:r>
            <a:endParaRPr lang="en-US" dirty="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Aishwarya </a:t>
            </a:r>
            <a:r>
              <a:rPr lang="en-US" dirty="0" err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kolikapongu</a:t>
            </a:r>
            <a:endParaRPr lang="en-US" dirty="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Harsh Dhananjay Mhatre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 err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Medishetti</a:t>
            </a:r>
            <a:r>
              <a:rPr lang="en-US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Krishna Sai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Navya T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 err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Punith</a:t>
            </a:r>
            <a:r>
              <a:rPr lang="en-US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K 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Rahul U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Saurav Raj </a:t>
            </a:r>
          </a:p>
          <a:p>
            <a:pPr algn="l"/>
            <a:endParaRPr lang="en-US" sz="4000" b="1" dirty="0">
              <a:solidFill>
                <a:srgbClr val="B2DEFF"/>
              </a:solidFill>
              <a:latin typeface="Roboto Condensed Bold"/>
              <a:ea typeface="Roboto Condensed Bold"/>
              <a:cs typeface="Roboto Condensed Bold"/>
              <a:sym typeface="Roboto Condensed Bold"/>
            </a:endParaRP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98256924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4708187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C609A-1297-DD43-E8C6-D1C193E23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714" y="1352549"/>
            <a:ext cx="5072744" cy="1009651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FFFF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KEY OBJECTIVES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A49FB-727B-8611-D65A-F8010AC44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4" y="2362200"/>
            <a:ext cx="6868887" cy="2960914"/>
          </a:xfrm>
        </p:spPr>
        <p:txBody>
          <a:bodyPr>
            <a:normAutofit/>
          </a:bodyPr>
          <a:lstStyle/>
          <a:p>
            <a:pPr marL="949952" lvl="1" indent="-474976" algn="l">
              <a:lnSpc>
                <a:spcPts val="5147"/>
              </a:lnSpc>
              <a:buAutoNum type="arabicPeriod"/>
            </a:pPr>
            <a:r>
              <a:rPr lang="en-US" sz="2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Data Integration and Calculation</a:t>
            </a:r>
          </a:p>
          <a:p>
            <a:pPr marL="949952" lvl="1" indent="-474976" algn="l">
              <a:lnSpc>
                <a:spcPts val="5147"/>
              </a:lnSpc>
              <a:buAutoNum type="arabicPeriod"/>
            </a:pPr>
            <a:r>
              <a:rPr lang="en-US" sz="2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Data Visualization and Reporting</a:t>
            </a:r>
          </a:p>
          <a:p>
            <a:pPr marL="949952" lvl="1" indent="-474976" algn="l">
              <a:lnSpc>
                <a:spcPts val="5147"/>
              </a:lnSpc>
              <a:spcBef>
                <a:spcPct val="0"/>
              </a:spcBef>
              <a:buAutoNum type="arabicPeriod"/>
            </a:pPr>
            <a:r>
              <a:rPr lang="en-US" sz="2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Performance Analysis and Dashboard Creation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73563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B8D81-BA1C-B021-0E98-86AF9EEEF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558143" cy="538389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rgbClr val="637E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2C5CB-B9B0-6D7D-AF31-C5037858C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088571"/>
            <a:ext cx="8414656" cy="508839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spc="199" dirty="0">
                <a:solidFill>
                  <a:srgbClr val="B2DE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Company Overview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Adventure Works Cycles is a multinational manufacturing company that produces and sells bicycles globally.</a:t>
            </a:r>
          </a:p>
          <a:p>
            <a:pPr marL="0" indent="0">
              <a:buNone/>
            </a:pPr>
            <a:r>
              <a:rPr lang="en-US" sz="2800" spc="199" dirty="0">
                <a:solidFill>
                  <a:srgbClr val="B2DE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Business Operations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Manufactures metal and composite bicycles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Sells to North American, European, and Asian markets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Has a manufacturing plant in Mexico for subcomponents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Assembles final products in Bothell location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US" spc="199" dirty="0">
                <a:solidFill>
                  <a:srgbClr val="B2DE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Business Goals</a:t>
            </a:r>
          </a:p>
          <a:p>
            <a:pPr marL="457200" indent="-457200" algn="l">
              <a:lnSpc>
                <a:spcPct val="11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Increase market share by targeting best customers</a:t>
            </a:r>
          </a:p>
          <a:p>
            <a:pPr marL="457200" indent="-457200" algn="l">
              <a:lnSpc>
                <a:spcPct val="11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Expand product availability through an external website</a:t>
            </a:r>
          </a:p>
          <a:p>
            <a:pPr marL="457200" indent="-457200" algn="l">
              <a:lnSpc>
                <a:spcPct val="110000"/>
              </a:lnSpc>
              <a:buFont typeface="+mj-lt"/>
              <a:buAutoNum type="arabicPeriod"/>
            </a:pPr>
            <a:r>
              <a:rPr lang="en-US" sz="20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Reduce production costs to lower cost of sales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2000" dirty="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indent="0">
              <a:buNone/>
            </a:pPr>
            <a:endParaRPr lang="en-US" sz="2800" spc="199" dirty="0">
              <a:solidFill>
                <a:srgbClr val="B2DE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99182297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993126-CF0E-9AD0-7292-6DC28825C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E0FEE-AB54-C71D-742E-ADC7A1017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2471057" cy="581932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rgbClr val="637E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ED022-3823-C9A2-8741-366309A13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8577943" cy="1850571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900" spc="199" dirty="0">
                <a:solidFill>
                  <a:srgbClr val="B2DE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Problem Overview:</a:t>
            </a:r>
          </a:p>
          <a:p>
            <a:pPr marL="669289" lvl="1" indent="-334645" algn="just">
              <a:lnSpc>
                <a:spcPct val="110000"/>
              </a:lnSpc>
              <a:buFont typeface="Arial"/>
              <a:buChar char="•"/>
            </a:pPr>
            <a:r>
              <a:rPr lang="en-US" sz="19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Need: Enhance sales, revenue, and customer satisfaction through data analysis and visualization.</a:t>
            </a:r>
          </a:p>
          <a:p>
            <a:pPr marL="669289" lvl="1" indent="-334645" algn="just">
              <a:lnSpc>
                <a:spcPct val="110000"/>
              </a:lnSpc>
              <a:buFont typeface="Arial"/>
              <a:buChar char="•"/>
            </a:pPr>
            <a:r>
              <a:rPr lang="en-US" sz="19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Challenge: Lack of integrated insights from separate data sources for informed decision-making.</a:t>
            </a:r>
          </a:p>
          <a:p>
            <a:pPr marL="334644" lvl="1" indent="0" algn="just">
              <a:lnSpc>
                <a:spcPts val="3626"/>
              </a:lnSpc>
              <a:buNone/>
            </a:pPr>
            <a:endParaRPr lang="en-US" sz="2800" dirty="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62F46E-257E-6850-E42C-016718ED8D75}"/>
              </a:ext>
            </a:extLst>
          </p:cNvPr>
          <p:cNvSpPr txBox="1">
            <a:spLocks/>
          </p:cNvSpPr>
          <p:nvPr/>
        </p:nvSpPr>
        <p:spPr>
          <a:xfrm>
            <a:off x="838199" y="2917371"/>
            <a:ext cx="8577943" cy="2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900" spc="199" dirty="0">
                <a:solidFill>
                  <a:srgbClr val="B2DE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Solution:</a:t>
            </a:r>
          </a:p>
          <a:p>
            <a:pPr marL="669289" lvl="1" indent="-334645" algn="just">
              <a:lnSpc>
                <a:spcPct val="100000"/>
              </a:lnSpc>
              <a:buFont typeface="Arial"/>
              <a:buChar char="•"/>
            </a:pPr>
            <a:r>
              <a:rPr lang="en-US" sz="19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Tools Used: Excel, Power BI, MySQL, Tableau</a:t>
            </a:r>
          </a:p>
          <a:p>
            <a:pPr marL="669289" lvl="1" indent="-334645" algn="just">
              <a:lnSpc>
                <a:spcPct val="100000"/>
              </a:lnSpc>
              <a:buFont typeface="Arial"/>
              <a:buChar char="•"/>
            </a:pPr>
            <a:r>
              <a:rPr lang="en-US" sz="19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Data Integration: Product, Customer, and Sales tables combined</a:t>
            </a:r>
          </a:p>
          <a:p>
            <a:pPr marL="669289" lvl="1" indent="-334645" algn="just">
              <a:lnSpc>
                <a:spcPct val="100000"/>
              </a:lnSpc>
              <a:buFont typeface="Arial"/>
              <a:buChar char="•"/>
            </a:pPr>
            <a:r>
              <a:rPr lang="en-US" sz="19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Key Metrics: Sales Amount, Production Cost, Profit</a:t>
            </a:r>
          </a:p>
          <a:p>
            <a:pPr marL="669289" lvl="1" indent="-334645" algn="just">
              <a:lnSpc>
                <a:spcPct val="100000"/>
              </a:lnSpc>
              <a:buFont typeface="Arial"/>
              <a:buChar char="•"/>
            </a:pPr>
            <a:r>
              <a:rPr lang="en-US" sz="19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Visualizations: Sales trends, charts, and dashboards created</a:t>
            </a:r>
          </a:p>
          <a:p>
            <a:pPr marL="669289" lvl="1" indent="-334645" algn="just">
              <a:lnSpc>
                <a:spcPct val="170000"/>
              </a:lnSpc>
              <a:buFont typeface="Arial"/>
              <a:buChar char="•"/>
            </a:pPr>
            <a:endParaRPr lang="en-US" sz="2000" dirty="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334644" lvl="1" indent="0" algn="just">
              <a:lnSpc>
                <a:spcPct val="170000"/>
              </a:lnSpc>
              <a:buNone/>
            </a:pPr>
            <a:endParaRPr lang="en-US" sz="2000" dirty="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334644" lvl="1" indent="0" algn="just">
              <a:lnSpc>
                <a:spcPts val="3626"/>
              </a:lnSpc>
              <a:buFont typeface="Arial" panose="020B0604020202020204" pitchFamily="34" charset="0"/>
              <a:buNone/>
            </a:pPr>
            <a:endParaRPr lang="en-US" sz="2800" dirty="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2A882AB-8FD9-4A29-3440-C0BFD1154CE0}"/>
              </a:ext>
            </a:extLst>
          </p:cNvPr>
          <p:cNvSpPr txBox="1">
            <a:spLocks/>
          </p:cNvSpPr>
          <p:nvPr/>
        </p:nvSpPr>
        <p:spPr>
          <a:xfrm>
            <a:off x="838198" y="4822372"/>
            <a:ext cx="8577943" cy="2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900" spc="199" dirty="0">
                <a:solidFill>
                  <a:srgbClr val="B2DE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Outcome:</a:t>
            </a:r>
          </a:p>
          <a:p>
            <a:pPr marL="669289" lvl="1" indent="-334645" algn="just">
              <a:lnSpc>
                <a:spcPct val="100000"/>
              </a:lnSpc>
              <a:buFont typeface="Arial"/>
              <a:buChar char="•"/>
            </a:pPr>
            <a:r>
              <a:rPr lang="en-US" sz="19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Actionable Insights: Sales optimization, improved targeting, and marketing.</a:t>
            </a:r>
          </a:p>
          <a:p>
            <a:pPr marL="669289" lvl="1" indent="-334645" algn="just">
              <a:lnSpc>
                <a:spcPct val="100000"/>
              </a:lnSpc>
              <a:buFont typeface="Arial"/>
              <a:buChar char="•"/>
            </a:pPr>
            <a:r>
              <a:rPr lang="en-US" sz="19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Business Impact: Faster decision-making, enhanced customer satisfaction, and better sales strategies.</a:t>
            </a:r>
          </a:p>
          <a:p>
            <a:pPr marL="334644" lvl="1" indent="0" algn="just">
              <a:lnSpc>
                <a:spcPts val="3626"/>
              </a:lnSpc>
              <a:buNone/>
            </a:pPr>
            <a:endParaRPr lang="en-US" sz="1400" dirty="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669289" lvl="1" indent="-334645" algn="just">
              <a:lnSpc>
                <a:spcPct val="170000"/>
              </a:lnSpc>
              <a:buFont typeface="Arial"/>
              <a:buChar char="•"/>
            </a:pPr>
            <a:endParaRPr lang="en-US" sz="2000" dirty="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334644" lvl="1" indent="0" algn="just">
              <a:lnSpc>
                <a:spcPct val="170000"/>
              </a:lnSpc>
              <a:buNone/>
            </a:pPr>
            <a:endParaRPr lang="en-US" sz="2000" dirty="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334644" lvl="1" indent="0" algn="just">
              <a:lnSpc>
                <a:spcPts val="3626"/>
              </a:lnSpc>
              <a:buFont typeface="Arial" panose="020B0604020202020204" pitchFamily="34" charset="0"/>
              <a:buNone/>
            </a:pPr>
            <a:endParaRPr lang="en-US" sz="2800" dirty="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53881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31174-0712-C555-0284-58CA9893D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0770" y="365126"/>
            <a:ext cx="5453743" cy="745218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637E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Excel Dashboard</a:t>
            </a:r>
            <a:endParaRPr lang="en-US" dirty="0"/>
          </a:p>
        </p:txBody>
      </p:sp>
      <p:sp>
        <p:nvSpPr>
          <p:cNvPr id="5" name="Freeform 6">
            <a:extLst>
              <a:ext uri="{FF2B5EF4-FFF2-40B4-BE49-F238E27FC236}">
                <a16:creationId xmlns:a16="http://schemas.microsoft.com/office/drawing/2014/main" id="{777B124C-CCE4-41D7-DCE2-8471DD00611C}"/>
              </a:ext>
            </a:extLst>
          </p:cNvPr>
          <p:cNvSpPr/>
          <p:nvPr/>
        </p:nvSpPr>
        <p:spPr>
          <a:xfrm>
            <a:off x="1077686" y="2166256"/>
            <a:ext cx="9633857" cy="3929743"/>
          </a:xfrm>
          <a:custGeom>
            <a:avLst/>
            <a:gdLst/>
            <a:ahLst/>
            <a:cxnLst/>
            <a:rect l="l" t="t" r="r" b="b"/>
            <a:pathLst>
              <a:path w="17485684" h="6971693">
                <a:moveTo>
                  <a:pt x="0" y="0"/>
                </a:moveTo>
                <a:lnTo>
                  <a:pt x="17485684" y="0"/>
                </a:lnTo>
                <a:lnTo>
                  <a:pt x="17485684" y="6971693"/>
                </a:lnTo>
                <a:lnTo>
                  <a:pt x="0" y="69716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91737328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E3B19-C116-5FD4-EA32-83BD66A42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1028" y="365126"/>
            <a:ext cx="6019801" cy="745218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637E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Tableau Dashboard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6FD5BD-E431-ADBA-2863-ECACA32AB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457" y="2198914"/>
            <a:ext cx="8784772" cy="352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180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328F4-4C98-6139-0A61-7594CC12C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4143" y="365126"/>
            <a:ext cx="3178628" cy="823912"/>
          </a:xfrm>
        </p:spPr>
        <p:txBody>
          <a:bodyPr/>
          <a:lstStyle/>
          <a:p>
            <a:pPr algn="ctr"/>
            <a:r>
              <a:rPr lang="en-US" sz="4400" b="1" dirty="0">
                <a:solidFill>
                  <a:srgbClr val="637E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My SQL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267C6-DBEC-E4F9-EAEE-2969BCD42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47258" y="1681163"/>
            <a:ext cx="1132114" cy="45243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637E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Queries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4911E-AEDC-8393-8168-F16D6A0A7D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22771" y="1681163"/>
            <a:ext cx="1001486" cy="376237"/>
          </a:xfrm>
        </p:spPr>
        <p:txBody>
          <a:bodyPr>
            <a:normAutofit fontScale="92500" lnSpcReduction="10000"/>
          </a:bodyPr>
          <a:lstStyle/>
          <a:p>
            <a:r>
              <a:rPr lang="en-US" sz="2400" b="1" dirty="0">
                <a:solidFill>
                  <a:srgbClr val="637E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Output</a:t>
            </a:r>
            <a:endParaRPr lang="en-US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055894D2-D65F-B5D3-815A-A52C386ECD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29" y="2133600"/>
            <a:ext cx="5029201" cy="3516086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AEF68661-9CC8-CC2D-C129-384CF976C67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33601"/>
            <a:ext cx="5138057" cy="3516086"/>
          </a:xfrm>
        </p:spPr>
      </p:pic>
    </p:spTree>
    <p:extLst>
      <p:ext uri="{BB962C8B-B14F-4D97-AF65-F5344CB8AC3E}">
        <p14:creationId xmlns:p14="http://schemas.microsoft.com/office/powerpoint/2010/main" val="1680301142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B4B78-9127-02FB-D6DB-E310A1B7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1886"/>
            <a:ext cx="10515600" cy="1055914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637E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Power BI Dashboard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B4D6BE-A250-6C05-E704-FA408E6206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238" y="1684110"/>
            <a:ext cx="8201523" cy="4599043"/>
          </a:xfrm>
        </p:spPr>
      </p:pic>
    </p:spTree>
    <p:extLst>
      <p:ext uri="{BB962C8B-B14F-4D97-AF65-F5344CB8AC3E}">
        <p14:creationId xmlns:p14="http://schemas.microsoft.com/office/powerpoint/2010/main" val="2085528777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925E-ED67-6B7A-E8AB-BAAB64CF4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1743"/>
            <a:ext cx="10515600" cy="808945"/>
          </a:xfrm>
        </p:spPr>
        <p:txBody>
          <a:bodyPr/>
          <a:lstStyle/>
          <a:p>
            <a:pPr algn="ctr"/>
            <a:r>
              <a:rPr lang="en-US" sz="4400" b="1" dirty="0">
                <a:solidFill>
                  <a:srgbClr val="637EFF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Project 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CF8EB-E9FF-5902-41D4-2EA55D39B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656" y="1825625"/>
            <a:ext cx="7130143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spc="199" dirty="0">
                <a:solidFill>
                  <a:srgbClr val="B2DE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Adventure Works Cycles Sales Analysis</a:t>
            </a:r>
          </a:p>
          <a:p>
            <a:pPr marL="647700" lvl="1" indent="-323850" algn="l">
              <a:lnSpc>
                <a:spcPct val="100000"/>
              </a:lnSpc>
              <a:buFont typeface="Arial"/>
              <a:buChar char="•"/>
            </a:pPr>
            <a:r>
              <a:rPr lang="en-US" sz="1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Utilized Excel, Power BI, MySQL, and Tableau to analyze sales data</a:t>
            </a:r>
          </a:p>
          <a:p>
            <a:pPr marL="647700" lvl="1" indent="-323850" algn="l">
              <a:lnSpc>
                <a:spcPct val="100000"/>
              </a:lnSpc>
              <a:buFont typeface="Arial"/>
              <a:buChar char="•"/>
            </a:pPr>
            <a:r>
              <a:rPr lang="en-US" sz="1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Integrated data from Product, Customer, and Sales tables</a:t>
            </a:r>
          </a:p>
          <a:p>
            <a:pPr marL="647700" lvl="1" indent="-323850" algn="l">
              <a:lnSpc>
                <a:spcPct val="100000"/>
              </a:lnSpc>
              <a:buFont typeface="Arial"/>
              <a:buChar char="•"/>
            </a:pPr>
            <a:r>
              <a:rPr lang="en-US" sz="1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Calculated key fields like Sales Amount, Production Cost, and Profit</a:t>
            </a:r>
          </a:p>
          <a:p>
            <a:pPr marL="647700" lvl="1" indent="-323850" algn="l">
              <a:lnSpc>
                <a:spcPct val="100000"/>
              </a:lnSpc>
              <a:buFont typeface="Arial"/>
              <a:buChar char="•"/>
            </a:pPr>
            <a:r>
              <a:rPr lang="en-US" sz="1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Created visualizations and dashboards to analyze sales trends</a:t>
            </a:r>
          </a:p>
          <a:p>
            <a:pPr marL="0" indent="0">
              <a:buNone/>
            </a:pPr>
            <a:r>
              <a:rPr lang="en-US" sz="2800" spc="199" dirty="0">
                <a:solidFill>
                  <a:srgbClr val="B2DE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Key Learnings</a:t>
            </a:r>
          </a:p>
          <a:p>
            <a:pPr marL="669289" lvl="1" indent="-334645" algn="just">
              <a:lnSpc>
                <a:spcPct val="100000"/>
              </a:lnSpc>
              <a:buFont typeface="Arial"/>
              <a:buChar char="•"/>
            </a:pPr>
            <a:r>
              <a:rPr lang="en-US" sz="1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Data integration and modeling</a:t>
            </a:r>
          </a:p>
          <a:p>
            <a:pPr marL="669289" lvl="1" indent="-334645" algn="just">
              <a:lnSpc>
                <a:spcPct val="100000"/>
              </a:lnSpc>
              <a:buFont typeface="Arial"/>
              <a:buChar char="•"/>
            </a:pPr>
            <a:r>
              <a:rPr lang="en-US" sz="1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Data visualization and storytelling</a:t>
            </a:r>
          </a:p>
          <a:p>
            <a:pPr marL="669289" lvl="1" indent="-334645" algn="just">
              <a:lnSpc>
                <a:spcPct val="100000"/>
              </a:lnSpc>
              <a:buFont typeface="Arial"/>
              <a:buChar char="•"/>
            </a:pPr>
            <a:r>
              <a:rPr lang="en-US" sz="1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SQL querying and data analysis</a:t>
            </a:r>
          </a:p>
          <a:p>
            <a:pPr marL="669289" lvl="1" indent="-334645" algn="just">
              <a:lnSpc>
                <a:spcPct val="100000"/>
              </a:lnSpc>
              <a:buFont typeface="Arial"/>
              <a:buChar char="•"/>
            </a:pPr>
            <a:r>
              <a:rPr lang="en-US" sz="1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Dashboard creation and design</a:t>
            </a:r>
          </a:p>
          <a:p>
            <a:pPr marL="669289" lvl="1" indent="-334645" algn="just">
              <a:lnSpc>
                <a:spcPct val="100000"/>
              </a:lnSpc>
              <a:buFont typeface="Arial"/>
              <a:buChar char="•"/>
            </a:pPr>
            <a:r>
              <a:rPr lang="en-US" sz="1800" dirty="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Insights-driven decision making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84192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301</Words>
  <Application>Microsoft Office PowerPoint</Application>
  <PresentationFormat>Widescreen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Roboto Condensed</vt:lpstr>
      <vt:lpstr>Roboto Condensed Bold</vt:lpstr>
      <vt:lpstr>Office Theme</vt:lpstr>
      <vt:lpstr>ADVENTURE WORKS</vt:lpstr>
      <vt:lpstr>KEY OBJECTIVES</vt:lpstr>
      <vt:lpstr>Overview</vt:lpstr>
      <vt:lpstr>Overview</vt:lpstr>
      <vt:lpstr>Excel Dashboard</vt:lpstr>
      <vt:lpstr>Tableau Dashboard</vt:lpstr>
      <vt:lpstr>My SQL</vt:lpstr>
      <vt:lpstr>Power BI Dashboard</vt:lpstr>
      <vt:lpstr>Project 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rahul u</dc:creator>
  <cp:lastModifiedBy>rahul u</cp:lastModifiedBy>
  <cp:revision>3</cp:revision>
  <dcterms:created xsi:type="dcterms:W3CDTF">2025-01-26T13:52:11Z</dcterms:created>
  <dcterms:modified xsi:type="dcterms:W3CDTF">2025-01-27T15:29:37Z</dcterms:modified>
</cp:coreProperties>
</file>

<file path=docProps/thumbnail.jpeg>
</file>